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6" r:id="rId3"/>
    <p:sldId id="316" r:id="rId4"/>
    <p:sldId id="317" r:id="rId5"/>
    <p:sldId id="302" r:id="rId6"/>
    <p:sldId id="303" r:id="rId7"/>
    <p:sldId id="318" r:id="rId8"/>
    <p:sldId id="312" r:id="rId9"/>
    <p:sldId id="257" r:id="rId10"/>
    <p:sldId id="258" r:id="rId11"/>
    <p:sldId id="287" r:id="rId12"/>
    <p:sldId id="294" r:id="rId13"/>
    <p:sldId id="322" r:id="rId14"/>
    <p:sldId id="323" r:id="rId15"/>
    <p:sldId id="324" r:id="rId16"/>
    <p:sldId id="325" r:id="rId17"/>
    <p:sldId id="326" r:id="rId18"/>
    <p:sldId id="332" r:id="rId19"/>
    <p:sldId id="327" r:id="rId20"/>
    <p:sldId id="330" r:id="rId21"/>
    <p:sldId id="314" r:id="rId22"/>
    <p:sldId id="308" r:id="rId23"/>
    <p:sldId id="321" r:id="rId2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N, P, temperature, storms, morphometry, landscape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Lester Yuan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story we wanted to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2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8/2/2017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  <p:pic>
        <p:nvPicPr>
          <p:cNvPr id="1026" name="Picture 2" descr="Image result for ep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3" y="5049395"/>
            <a:ext cx="1258256" cy="12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  <a:p>
            <a:r>
              <a:rPr lang="en-US" dirty="0"/>
              <a:t>All analyses done in the R computing environment with R-studio.</a:t>
            </a:r>
          </a:p>
          <a:p>
            <a:r>
              <a:rPr lang="en-US" dirty="0"/>
              <a:t>All code and data available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2050" name="Picture 2" descr="Image result fo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84" y="5881910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" y="5881910"/>
            <a:ext cx="12053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93436" y="5753097"/>
            <a:ext cx="4771361" cy="1104901"/>
            <a:chOff x="1631290" y="5753097"/>
            <a:chExt cx="4771361" cy="1104901"/>
          </a:xfrm>
        </p:grpSpPr>
        <p:pic>
          <p:nvPicPr>
            <p:cNvPr id="2054" name="Picture 6" descr="https://www.rstudio.com/wp-content/uploads/2015/12/RStudio_Hex_ggplot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90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tidy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244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markdow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98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ply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51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Image result for rstudio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6" y="64356"/>
            <a:ext cx="260512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12926" y="1369984"/>
            <a:ext cx="406005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R Vegan Package: </a:t>
            </a:r>
            <a:r>
              <a:rPr lang="en-US" altLang="en-US" sz="2800" dirty="0" err="1">
                <a:solidFill>
                  <a:srgbClr val="000000"/>
                </a:solidFill>
              </a:rPr>
              <a:t>metaMDS</a:t>
            </a:r>
            <a:r>
              <a:rPr lang="en-US" altLang="en-US" sz="2800" dirty="0">
                <a:solidFill>
                  <a:srgbClr val="000000"/>
                </a:solidFill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Stress = 0.178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N = 1148 lakes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85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82340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1205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334860"/>
            <a:ext cx="4121111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7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94951" y="90347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" b="7767"/>
          <a:stretch/>
        </p:blipFill>
        <p:spPr>
          <a:xfrm>
            <a:off x="606455" y="310718"/>
            <a:ext cx="3657600" cy="3062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606455" y="3542190"/>
            <a:ext cx="3657600" cy="3009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4914900" y="3542190"/>
            <a:ext cx="3657600" cy="3009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9588"/>
          <a:stretch/>
        </p:blipFill>
        <p:spPr>
          <a:xfrm>
            <a:off x="4914900" y="390397"/>
            <a:ext cx="3657600" cy="29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6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752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Taxonomy matters</a:t>
            </a:r>
          </a:p>
          <a:p>
            <a:r>
              <a:rPr lang="en-US" dirty="0"/>
              <a:t>Don’t trust constructed reality (don’t believe everything models tell you)</a:t>
            </a:r>
          </a:p>
          <a:p>
            <a:r>
              <a:rPr lang="en-US" dirty="0"/>
              <a:t>Don’t be swept away by the story</a:t>
            </a:r>
          </a:p>
          <a:p>
            <a:r>
              <a:rPr lang="en-US" dirty="0"/>
              <a:t>Script all analyses</a:t>
            </a:r>
          </a:p>
          <a:p>
            <a:r>
              <a:rPr lang="en-US" dirty="0"/>
              <a:t>Reproducible Research</a:t>
            </a:r>
          </a:p>
          <a:p>
            <a:pPr lvl="1"/>
            <a:r>
              <a:rPr lang="en-US" dirty="0"/>
              <a:t>Open Data and Code</a:t>
            </a:r>
          </a:p>
          <a:p>
            <a:pPr lvl="1"/>
            <a:r>
              <a:rPr lang="en-US" dirty="0"/>
              <a:t>Version Control and Code Repositories</a:t>
            </a:r>
          </a:p>
          <a:p>
            <a:pPr lvl="1"/>
            <a:r>
              <a:rPr lang="en-US" dirty="0"/>
              <a:t>Literate Programming</a:t>
            </a:r>
          </a:p>
        </p:txBody>
      </p:sp>
      <p:pic>
        <p:nvPicPr>
          <p:cNvPr id="3074" name="Picture 2" descr="File:Open Access logo PLoS whit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99" y="4157662"/>
            <a:ext cx="5852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44" y="4807712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markd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57" y="5471557"/>
            <a:ext cx="9525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 want to belie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63" y="1796457"/>
            <a:ext cx="145618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1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a phycologist to clean up the 2007 National Lake Assessment phytoplankton data </a:t>
            </a:r>
          </a:p>
          <a:p>
            <a:r>
              <a:rPr lang="en-US" dirty="0"/>
              <a:t>Repeat analysis at various taxonomic levels</a:t>
            </a:r>
          </a:p>
          <a:p>
            <a:r>
              <a:rPr lang="en-US" dirty="0"/>
              <a:t>Look carefully at the recently released 2012 National Lake Assessment phytoplankton data</a:t>
            </a:r>
          </a:p>
          <a:p>
            <a:r>
              <a:rPr lang="en-US" dirty="0"/>
              <a:t>Publish these results as a cautionary tale.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hlinkClick r:id="rId4"/>
              </a:rPr>
              <a:t>milstead.bryan@epa.gov</a:t>
            </a:r>
            <a:endParaRPr lang="en-US" sz="2000" dirty="0"/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+mn-lt"/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At least 36 States and 50 Countries have reported </a:t>
            </a:r>
            <a:r>
              <a:rPr lang="en-US" altLang="en-US" sz="2000" dirty="0" err="1">
                <a:solidFill>
                  <a:prstClr val="black"/>
                </a:solidFill>
                <a:latin typeface="+mn-lt"/>
              </a:rPr>
              <a:t>cyanotoxin</a:t>
            </a: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223117" y="164237"/>
            <a:ext cx="6920883" cy="1143000"/>
          </a:xfrm>
        </p:spPr>
        <p:txBody>
          <a:bodyPr/>
          <a:lstStyle/>
          <a:p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 Health Advisory Concentrations for</a:t>
            </a:r>
            <a:b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Microcystins</a:t>
            </a:r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Cylindrospermopsin</a:t>
            </a:r>
            <a:br>
              <a:rPr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Microcystin:                 1.6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0.3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 3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0.7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Recreational Ambient Water Swimming Advisories: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Microcystins: 4 µg/L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8 µg/L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73" y="3183908"/>
            <a:ext cx="8275654" cy="339444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Questions:</a:t>
            </a:r>
          </a:p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level or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73" y="199242"/>
            <a:ext cx="8275654" cy="271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Goal:</a:t>
            </a:r>
          </a:p>
          <a:p>
            <a:r>
              <a:rPr lang="en-US" sz="3200" dirty="0"/>
              <a:t>To understand the relationship between phytoplankton community structure, cyanobacteria abundance, and the occurrence of </a:t>
            </a:r>
            <a:r>
              <a:rPr lang="en-US" sz="3200" dirty="0" err="1"/>
              <a:t>cyanotoxins</a:t>
            </a:r>
            <a:r>
              <a:rPr lang="en-US" sz="3200" dirty="0"/>
              <a:t> in lakes.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17364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</a:t>
            </a:r>
            <a:r>
              <a:rPr lang="en-US" sz="1600" dirty="0" err="1"/>
              <a:t>Loftin</a:t>
            </a:r>
            <a:r>
              <a:rPr lang="en-US" sz="1600" dirty="0"/>
              <a:t> et al 2015 http://dx.doi.org/10.3133/ds929)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3064</TotalTime>
  <Words>545</Words>
  <Application>Microsoft Office PowerPoint</Application>
  <PresentationFormat>On-screen Show (4:3)</PresentationFormat>
  <Paragraphs>92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Lucida Console</vt:lpstr>
      <vt:lpstr>Segoe UI</vt:lpstr>
      <vt:lpstr>Times</vt:lpstr>
      <vt:lpstr>Times New Roman</vt:lpstr>
      <vt:lpstr>Office Theme</vt:lpstr>
      <vt:lpstr>Blank Presentation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PowerPoint Presentation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101</cp:revision>
  <cp:lastPrinted>2017-07-27T19:14:31Z</cp:lastPrinted>
  <dcterms:created xsi:type="dcterms:W3CDTF">2017-07-10T15:55:00Z</dcterms:created>
  <dcterms:modified xsi:type="dcterms:W3CDTF">2017-08-02T19:16:49Z</dcterms:modified>
</cp:coreProperties>
</file>